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59" r:id="rId2"/>
  </p:sldMasterIdLst>
  <p:notesMasterIdLst>
    <p:notesMasterId r:id="rId47"/>
  </p:notesMasterIdLst>
  <p:handoutMasterIdLst>
    <p:handoutMasterId r:id="rId48"/>
  </p:handoutMasterIdLst>
  <p:sldIdLst>
    <p:sldId id="273" r:id="rId3"/>
    <p:sldId id="382" r:id="rId4"/>
    <p:sldId id="383" r:id="rId5"/>
    <p:sldId id="401" r:id="rId6"/>
    <p:sldId id="402" r:id="rId7"/>
    <p:sldId id="403" r:id="rId8"/>
    <p:sldId id="404" r:id="rId9"/>
    <p:sldId id="405" r:id="rId10"/>
    <p:sldId id="406" r:id="rId11"/>
    <p:sldId id="460" r:id="rId12"/>
    <p:sldId id="407" r:id="rId13"/>
    <p:sldId id="458" r:id="rId14"/>
    <p:sldId id="459" r:id="rId15"/>
    <p:sldId id="464" r:id="rId16"/>
    <p:sldId id="410" r:id="rId17"/>
    <p:sldId id="461" r:id="rId18"/>
    <p:sldId id="411" r:id="rId19"/>
    <p:sldId id="412" r:id="rId20"/>
    <p:sldId id="420" r:id="rId21"/>
    <p:sldId id="421" r:id="rId22"/>
    <p:sldId id="422" r:id="rId23"/>
    <p:sldId id="463" r:id="rId24"/>
    <p:sldId id="428" r:id="rId25"/>
    <p:sldId id="429" r:id="rId26"/>
    <p:sldId id="430" r:id="rId27"/>
    <p:sldId id="448" r:id="rId28"/>
    <p:sldId id="431" r:id="rId29"/>
    <p:sldId id="432" r:id="rId30"/>
    <p:sldId id="433" r:id="rId31"/>
    <p:sldId id="434" r:id="rId32"/>
    <p:sldId id="449" r:id="rId33"/>
    <p:sldId id="435" r:id="rId34"/>
    <p:sldId id="436" r:id="rId35"/>
    <p:sldId id="437" r:id="rId36"/>
    <p:sldId id="439" r:id="rId37"/>
    <p:sldId id="462" r:id="rId38"/>
    <p:sldId id="440" r:id="rId39"/>
    <p:sldId id="441" r:id="rId40"/>
    <p:sldId id="442" r:id="rId41"/>
    <p:sldId id="443" r:id="rId42"/>
    <p:sldId id="444" r:id="rId43"/>
    <p:sldId id="445" r:id="rId44"/>
    <p:sldId id="457" r:id="rId45"/>
    <p:sldId id="447" r:id="rId46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993300"/>
    <a:srgbClr val="CC6600"/>
    <a:srgbClr val="FF6600"/>
    <a:srgbClr val="666633"/>
    <a:srgbClr val="669900"/>
    <a:srgbClr val="66FF66"/>
    <a:srgbClr val="CC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8" autoAdjust="0"/>
    <p:restoredTop sz="99853" autoAdjust="0"/>
  </p:normalViewPr>
  <p:slideViewPr>
    <p:cSldViewPr>
      <p:cViewPr>
        <p:scale>
          <a:sx n="125" d="100"/>
          <a:sy n="125" d="100"/>
        </p:scale>
        <p:origin x="270" y="-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kumimoji="1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kumimoji="1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FC49678-C8A5-4EB3-8434-6EC0C0D5345E}" type="datetimeFigureOut">
              <a:rPr lang="zh-TW" altLang="en-US"/>
              <a:pPr>
                <a:defRPr/>
              </a:pPr>
              <a:t>2022/7/27</a:t>
            </a:fld>
            <a:endParaRPr lang="zh-TW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kumimoji="1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D1D391E3-7A8B-4104-BE68-2B59F55387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57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E8DD5F1-F655-4ED9-A144-1D22BECF5338}" type="datetimeFigureOut">
              <a:rPr lang="zh-TW" altLang="en-US"/>
              <a:pPr>
                <a:defRPr/>
              </a:pPr>
              <a:t>2022/7/27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33687E-8055-4D19-A1BB-8693B2AA1D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340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A3DF-AFD2-4E0E-BFEF-E6CF2C73B8CB}" type="datetimeFigureOut">
              <a:rPr lang="zh-TW" altLang="en-US"/>
              <a:pPr>
                <a:defRPr/>
              </a:pPr>
              <a:t>2022/7/27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27C5-0D6C-4982-8FBD-3AA3384B59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7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713" y="908050"/>
            <a:ext cx="8156575" cy="882650"/>
          </a:xfrm>
        </p:spPr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F29C-7508-4209-97D0-8F4C7DB58E00}" type="datetimeFigureOut">
              <a:rPr lang="zh-TW" altLang="en-US"/>
              <a:pPr>
                <a:defRPr/>
              </a:pPr>
              <a:t>2022/7/27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8A91-7DA2-4A8D-BA8B-23DABF8246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36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2185-B99E-44CA-90F9-D67A4130A27A}" type="datetimeFigureOut">
              <a:rPr lang="zh-TW" altLang="en-US"/>
              <a:pPr>
                <a:defRPr/>
              </a:pPr>
              <a:t>2022/7/27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EB13-FA9D-4723-844B-61593BA44E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13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A3F8-D234-46A9-A6DA-532520CC2170}" type="datetimeFigureOut">
              <a:rPr lang="zh-TW" altLang="en-US"/>
              <a:pPr>
                <a:defRPr/>
              </a:pPr>
              <a:t>2022/7/27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7CB0-15DE-42D9-87ED-CA7E46DB01FA}" type="slidenum">
              <a:rPr lang="zh-TW" altLang="en-US"/>
              <a:pPr>
                <a:defRPr/>
              </a:pPr>
              <a:t>‹#›</a:t>
            </a:fld>
            <a:endParaRPr lang="zh-TW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5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924C-434C-4DF6-A0FB-B768A9C8D0E0}" type="datetimeFigureOut">
              <a:rPr lang="zh-TW" altLang="en-US"/>
              <a:pPr>
                <a:defRPr/>
              </a:pPr>
              <a:t>2022/7/27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F3CF-B8C5-485E-B372-EAEAEEDAE2D4}" type="slidenum">
              <a:rPr lang="zh-TW" altLang="en-US"/>
              <a:pPr>
                <a:defRPr/>
              </a:pPr>
              <a:t>‹#›</a:t>
            </a:fld>
            <a:endParaRPr lang="zh-TW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2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 txBox="1">
            <a:spLocks noChangeArrowheads="1"/>
          </p:cNvSpPr>
          <p:nvPr userDrawn="1"/>
        </p:nvSpPr>
        <p:spPr>
          <a:xfrm>
            <a:off x="6875463" y="44450"/>
            <a:ext cx="2133600" cy="476250"/>
          </a:xfrm>
          <a:prstGeom prst="rect">
            <a:avLst/>
          </a:prstGeom>
          <a:ln/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0AF394CA-353F-4665-8D49-9E4FA056964C}" type="slidenum">
              <a:rPr lang="zh-TW" altLang="en-US" sz="1400" b="1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zh-TW" sz="14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2A5A4C88-D7ED-4EA6-895F-A5E24D8087C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840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新光產險PPT-150203-0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713" y="908050"/>
            <a:ext cx="81565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8446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D2B519A-CBB4-431A-875A-27051CA3BE20}" type="datetimeFigureOut">
              <a:rPr lang="zh-TW" altLang="en-US"/>
              <a:pPr>
                <a:defRPr/>
              </a:pPr>
              <a:t>2022/7/27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5215CB6-ECB0-424B-9834-07F83377AE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32" name="Rectangle 6"/>
          <p:cNvSpPr txBox="1">
            <a:spLocks noChangeArrowheads="1"/>
          </p:cNvSpPr>
          <p:nvPr/>
        </p:nvSpPr>
        <p:spPr bwMode="auto">
          <a:xfrm>
            <a:off x="6516688" y="4270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 eaLnBrk="1" hangingPunct="1">
              <a:buFont typeface="Arial" pitchFamily="34" charset="0"/>
              <a:buNone/>
              <a:defRPr/>
            </a:pPr>
            <a:fld id="{B806E5C9-F2E9-4DEC-B536-26F20F8E7EE8}" type="slidenum">
              <a:rPr lang="zh-TW" altLang="en-US" sz="1400" b="1" smtClean="0">
                <a:latin typeface="Arial" pitchFamily="34" charset="0"/>
                <a:ea typeface="Arial Unicode MS" pitchFamily="34" charset="-120"/>
                <a:cs typeface="Arial Unicode MS" pitchFamily="34" charset="-120"/>
              </a:rPr>
              <a:pPr algn="r" eaLnBrk="1" hangingPunct="1">
                <a:buFont typeface="Arial" pitchFamily="34" charset="0"/>
                <a:buNone/>
                <a:defRPr/>
              </a:pPr>
              <a:t>‹#›</a:t>
            </a:fld>
            <a:endParaRPr lang="en-US" altLang="zh-TW" sz="1400" b="1">
              <a:latin typeface="Arial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新光產險PPT-150203-0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標題版面配置區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903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/>
          </a:p>
        </p:txBody>
      </p:sp>
      <p:sp>
        <p:nvSpPr>
          <p:cNvPr id="2052" name="文字版面配置區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2133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997685A-EC23-49DC-ACA2-2112D75B4A72}" type="datetimeFigureOut">
              <a:rPr lang="zh-TW" altLang="en-US"/>
              <a:pPr>
                <a:defRPr/>
              </a:pPr>
              <a:t>2022/7/27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5AA4095-6F63-473E-B8CE-306156A99E8F}" type="slidenum">
              <a:rPr lang="zh-TW" altLang="en-US"/>
              <a:pPr>
                <a:defRPr/>
              </a:pPr>
              <a:t>‹#›</a:t>
            </a:fld>
            <a:endParaRPr lang="zh-TW" altLang="en-US">
              <a:latin typeface="Calibri" pitchFamily="34" charset="0"/>
            </a:endParaRPr>
          </a:p>
        </p:txBody>
      </p:sp>
      <p:sp>
        <p:nvSpPr>
          <p:cNvPr id="2056" name="Rectangle 6"/>
          <p:cNvSpPr txBox="1">
            <a:spLocks noChangeArrowheads="1"/>
          </p:cNvSpPr>
          <p:nvPr/>
        </p:nvSpPr>
        <p:spPr bwMode="auto">
          <a:xfrm>
            <a:off x="6516688" y="4270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 eaLnBrk="1" hangingPunct="1">
              <a:buFont typeface="Arial" pitchFamily="34" charset="0"/>
              <a:buNone/>
              <a:defRPr/>
            </a:pPr>
            <a:fld id="{B1E01976-0FB3-453E-9418-7615E0D2B0BA}" type="slidenum">
              <a:rPr lang="zh-TW" altLang="en-US" sz="1400" b="1" smtClean="0">
                <a:ea typeface="Arial Unicode MS" pitchFamily="34" charset="-120"/>
                <a:cs typeface="Arial Unicode MS" pitchFamily="34" charset="-120"/>
              </a:rPr>
              <a:pPr algn="r" eaLnBrk="1" hangingPunct="1">
                <a:buFont typeface="Arial" pitchFamily="34" charset="0"/>
                <a:buNone/>
                <a:defRPr/>
              </a:pPr>
              <a:t>‹#›</a:t>
            </a:fld>
            <a:endParaRPr lang="en-US" altLang="zh-TW" sz="1400" b="1"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7544" y="1196975"/>
            <a:ext cx="83529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ctr">
              <a:buFontTx/>
              <a:buNone/>
              <a:defRPr kumimoji="0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defRPr kumimoji="1">
                <a:latin typeface="Arial" pitchFamily="34" charset="0"/>
              </a:defRPr>
            </a:lvl2pPr>
            <a:lvl3pPr marL="1143000" indent="-228600">
              <a:defRPr kumimoji="1">
                <a:latin typeface="Arial" pitchFamily="34" charset="0"/>
              </a:defRPr>
            </a:lvl3pPr>
            <a:lvl4pPr marL="1600200" indent="-228600">
              <a:defRPr kumimoji="1">
                <a:latin typeface="Arial" pitchFamily="34" charset="0"/>
              </a:defRPr>
            </a:lvl4pPr>
            <a:lvl5pPr marL="2057400" indent="-228600">
              <a:defRPr kumimoji="1"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altLang="zh-TW" dirty="0">
                <a:solidFill>
                  <a:schemeClr val="tx1"/>
                </a:solidFill>
              </a:rPr>
              <a:t>『111</a:t>
            </a:r>
            <a:r>
              <a:rPr lang="zh-TW" altLang="en-US" dirty="0">
                <a:solidFill>
                  <a:schemeClr val="tx1"/>
                </a:solidFill>
              </a:rPr>
              <a:t>年度大專校院校外實習學生團  體保險</a:t>
            </a:r>
            <a:r>
              <a:rPr lang="en-US" altLang="zh-TW" dirty="0">
                <a:solidFill>
                  <a:schemeClr val="tx1"/>
                </a:solidFill>
              </a:rPr>
              <a:t>』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作業說明會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188" y="3717032"/>
            <a:ext cx="50403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履約期間：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08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-112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招標案號：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LP5-111031-1</a:t>
            </a:r>
            <a:endParaRPr lang="zh-TW" altLang="zh-TW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79712" y="76470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投保文件說明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所需文件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75556" y="1844824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新光產物大專院校校外實習生要保書</a:t>
            </a: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(110.08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學生團體意外保險要保人數與費用明細表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學生團體意外保險名冊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團體保險保戶權益確認書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243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378212" y="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投保文件說明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FBE2A0C-6D3F-4EA6-BB20-5C4994F8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98852"/>
            <a:ext cx="4752528" cy="61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7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5A1426A-12FD-4F56-A6DA-7AC221951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6632"/>
            <a:ext cx="5017068" cy="64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7C4794A-CE77-477C-A9AC-11801D34C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55562"/>
            <a:ext cx="4752528" cy="630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2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C2615A5-8BF3-475D-8496-E9E5BDD44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61562"/>
            <a:ext cx="4392488" cy="6134876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6622618C-D1E8-402C-91EE-818F81CE2EBC}"/>
              </a:ext>
            </a:extLst>
          </p:cNvPr>
          <p:cNvSpPr/>
          <p:nvPr/>
        </p:nvSpPr>
        <p:spPr>
          <a:xfrm>
            <a:off x="5724128" y="1268760"/>
            <a:ext cx="2376264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請填寫與要保書上一致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DA2AF41-E60C-401E-9035-D29A8FEADFAE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5004048" y="1484784"/>
            <a:ext cx="720080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C43B17EB-3DB1-4AD6-84B4-BDA310F491B4}"/>
              </a:ext>
            </a:extLst>
          </p:cNvPr>
          <p:cNvSpPr/>
          <p:nvPr/>
        </p:nvSpPr>
        <p:spPr>
          <a:xfrm>
            <a:off x="6529516" y="4689140"/>
            <a:ext cx="1440160" cy="5040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此處請用印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D5729B1-1F92-4F0B-91EC-2F48C4182A64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5868144" y="4797152"/>
            <a:ext cx="661372" cy="14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8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173031" y="282956"/>
            <a:ext cx="2749472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加退保流程</a:t>
            </a:r>
          </a:p>
        </p:txBody>
      </p:sp>
      <p:sp>
        <p:nvSpPr>
          <p:cNvPr id="16" name="矩形 15"/>
          <p:cNvSpPr/>
          <p:nvPr/>
        </p:nvSpPr>
        <p:spPr>
          <a:xfrm>
            <a:off x="611188" y="2670229"/>
            <a:ext cx="1512887" cy="2414955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至本公司官網「商品櫥窗」、 「團體傷害險」、 「大專校院校外實習學生團體保險」下載加退保申請書、加退保名冊填寫完成並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email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或傳真至本公司服務窗口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(※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7" name="矩形 16"/>
          <p:cNvSpPr/>
          <p:nvPr/>
        </p:nvSpPr>
        <p:spPr>
          <a:xfrm>
            <a:off x="2700338" y="2597448"/>
            <a:ext cx="1511300" cy="2487736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本公司進行審核及出單</a:t>
            </a:r>
          </a:p>
        </p:txBody>
      </p:sp>
      <p:sp>
        <p:nvSpPr>
          <p:cNvPr id="18" name="矩形 17"/>
          <p:cNvSpPr/>
          <p:nvPr/>
        </p:nvSpPr>
        <p:spPr>
          <a:xfrm>
            <a:off x="4859338" y="2597448"/>
            <a:ext cx="1512887" cy="2487736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寄送批單、收據及保險證</a:t>
            </a:r>
          </a:p>
        </p:txBody>
      </p:sp>
      <p:sp>
        <p:nvSpPr>
          <p:cNvPr id="19" name="矩形 18"/>
          <p:cNvSpPr/>
          <p:nvPr/>
        </p:nvSpPr>
        <p:spPr>
          <a:xfrm>
            <a:off x="6912123" y="2564904"/>
            <a:ext cx="1552005" cy="2520280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繳交保險費</a:t>
            </a:r>
          </a:p>
        </p:txBody>
      </p:sp>
      <p:sp>
        <p:nvSpPr>
          <p:cNvPr id="20" name="向右箭號 19"/>
          <p:cNvSpPr/>
          <p:nvPr/>
        </p:nvSpPr>
        <p:spPr>
          <a:xfrm>
            <a:off x="2268538" y="3595241"/>
            <a:ext cx="358775" cy="287338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6516688" y="3573016"/>
            <a:ext cx="358775" cy="288925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4356100" y="3595241"/>
            <a:ext cx="360363" cy="287338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02173" y="1844824"/>
            <a:ext cx="1512887" cy="431800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步驟一</a:t>
            </a:r>
          </a:p>
        </p:txBody>
      </p:sp>
      <p:sp>
        <p:nvSpPr>
          <p:cNvPr id="24" name="矩形 23"/>
          <p:cNvSpPr/>
          <p:nvPr/>
        </p:nvSpPr>
        <p:spPr>
          <a:xfrm>
            <a:off x="2670421" y="1844824"/>
            <a:ext cx="1511300" cy="431800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步驟二</a:t>
            </a:r>
          </a:p>
        </p:txBody>
      </p:sp>
      <p:sp>
        <p:nvSpPr>
          <p:cNvPr id="25" name="矩形 24"/>
          <p:cNvSpPr/>
          <p:nvPr/>
        </p:nvSpPr>
        <p:spPr>
          <a:xfrm>
            <a:off x="4827608" y="1844824"/>
            <a:ext cx="1512887" cy="431800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步驟三</a:t>
            </a:r>
          </a:p>
        </p:txBody>
      </p:sp>
      <p:sp>
        <p:nvSpPr>
          <p:cNvPr id="26" name="矩形 25"/>
          <p:cNvSpPr/>
          <p:nvPr/>
        </p:nvSpPr>
        <p:spPr>
          <a:xfrm>
            <a:off x="6931025" y="1844824"/>
            <a:ext cx="1512888" cy="431800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步驟四</a:t>
            </a:r>
          </a:p>
        </p:txBody>
      </p:sp>
      <p:sp>
        <p:nvSpPr>
          <p:cNvPr id="2" name="矩形 1"/>
          <p:cNvSpPr/>
          <p:nvPr/>
        </p:nvSpPr>
        <p:spPr>
          <a:xfrm>
            <a:off x="323528" y="5517232"/>
            <a:ext cx="8424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全省各大專院校名單配置可自本公司官方網站→商品櫥窗 →團體傷害險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→大專校院校外實習學生團體保險→ 十二、投保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加退保程序服務窗口進行下載。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5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75556" y="1844824"/>
            <a:ext cx="77408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新光產物傷害暨健康保險契約變更申請書 </a:t>
            </a: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(109.08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學生團體意外保險加</a:t>
            </a:r>
            <a:r>
              <a:rPr lang="en-US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退保通知書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7744" y="692696"/>
            <a:ext cx="4876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加退保文件說明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所需文件</a:t>
            </a:r>
          </a:p>
        </p:txBody>
      </p:sp>
    </p:spTree>
    <p:extLst>
      <p:ext uri="{BB962C8B-B14F-4D97-AF65-F5344CB8AC3E}">
        <p14:creationId xmlns:p14="http://schemas.microsoft.com/office/powerpoint/2010/main" val="322648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57175"/>
            <a:ext cx="681037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198677" y="28295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加退保文件說明</a:t>
            </a:r>
          </a:p>
        </p:txBody>
      </p:sp>
      <p:sp>
        <p:nvSpPr>
          <p:cNvPr id="9" name="橢圓形圖說文字 8"/>
          <p:cNvSpPr/>
          <p:nvPr/>
        </p:nvSpPr>
        <p:spPr>
          <a:xfrm>
            <a:off x="0" y="1052736"/>
            <a:ext cx="2085287" cy="1440160"/>
          </a:xfrm>
          <a:prstGeom prst="wedgeEllipseCallout">
            <a:avLst>
              <a:gd name="adj1" fmla="val 26935"/>
              <a:gd name="adj2" fmla="val 57578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僅需填寫保單號碼及保險期間及要保人</a:t>
            </a:r>
          </a:p>
        </p:txBody>
      </p:sp>
    </p:spTree>
    <p:extLst>
      <p:ext uri="{BB962C8B-B14F-4D97-AF65-F5344CB8AC3E}">
        <p14:creationId xmlns:p14="http://schemas.microsoft.com/office/powerpoint/2010/main" val="2811430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660069" y="282956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加退保文件說明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8671915-F9DA-46B6-964B-96DAF808B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946" y="1052736"/>
            <a:ext cx="5311637" cy="53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3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429511" y="282956"/>
            <a:ext cx="2236511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理賠流程</a:t>
            </a:r>
          </a:p>
        </p:txBody>
      </p:sp>
      <p:sp>
        <p:nvSpPr>
          <p:cNvPr id="3" name="矩形 2"/>
          <p:cNvSpPr/>
          <p:nvPr/>
        </p:nvSpPr>
        <p:spPr>
          <a:xfrm>
            <a:off x="611188" y="3070225"/>
            <a:ext cx="1512887" cy="2016125"/>
          </a:xfrm>
          <a:prstGeom prst="rect">
            <a:avLst/>
          </a:prstGeom>
          <a:solidFill>
            <a:srgbClr val="99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安心診療、至本公司官網「商品櫥窗」、「團體傷害險」、「大專校院校外實習學生團體保險」下載理賠申請書，並準備相關理賠應附文件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338" y="3070225"/>
            <a:ext cx="1511300" cy="2016125"/>
          </a:xfrm>
          <a:prstGeom prst="rect">
            <a:avLst/>
          </a:prstGeom>
          <a:solidFill>
            <a:srgbClr val="99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將理賠應附文件正本寄至本公司理賠窗口</a:t>
            </a:r>
          </a:p>
        </p:txBody>
      </p:sp>
      <p:sp>
        <p:nvSpPr>
          <p:cNvPr id="5" name="矩形 4"/>
          <p:cNvSpPr/>
          <p:nvPr/>
        </p:nvSpPr>
        <p:spPr>
          <a:xfrm>
            <a:off x="4859338" y="3068638"/>
            <a:ext cx="1512887" cy="2016125"/>
          </a:xfrm>
          <a:prstGeom prst="rect">
            <a:avLst/>
          </a:prstGeom>
          <a:solidFill>
            <a:srgbClr val="99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本公司理賠人員檢視理賠文件是否齊全並進行審核</a:t>
            </a:r>
          </a:p>
        </p:txBody>
      </p:sp>
      <p:sp>
        <p:nvSpPr>
          <p:cNvPr id="7" name="矩形 6"/>
          <p:cNvSpPr/>
          <p:nvPr/>
        </p:nvSpPr>
        <p:spPr>
          <a:xfrm>
            <a:off x="6948488" y="3048000"/>
            <a:ext cx="1511300" cy="2016125"/>
          </a:xfrm>
          <a:prstGeom prst="rect">
            <a:avLst/>
          </a:prstGeom>
          <a:solidFill>
            <a:srgbClr val="99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本公司給付理賠保險金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2268538" y="3933825"/>
            <a:ext cx="35877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6516688" y="3911600"/>
            <a:ext cx="35877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4356100" y="3933825"/>
            <a:ext cx="360363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11188" y="2492375"/>
            <a:ext cx="1512887" cy="431800"/>
          </a:xfrm>
          <a:prstGeom prst="rect">
            <a:avLst/>
          </a:prstGeom>
          <a:solidFill>
            <a:srgbClr val="99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步驟一</a:t>
            </a:r>
          </a:p>
        </p:txBody>
      </p:sp>
      <p:sp>
        <p:nvSpPr>
          <p:cNvPr id="12" name="矩形 11"/>
          <p:cNvSpPr/>
          <p:nvPr/>
        </p:nvSpPr>
        <p:spPr>
          <a:xfrm>
            <a:off x="2700338" y="2517775"/>
            <a:ext cx="1511300" cy="431800"/>
          </a:xfrm>
          <a:prstGeom prst="rect">
            <a:avLst/>
          </a:prstGeom>
          <a:solidFill>
            <a:srgbClr val="99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步驟二</a:t>
            </a:r>
          </a:p>
        </p:txBody>
      </p:sp>
      <p:sp>
        <p:nvSpPr>
          <p:cNvPr id="13" name="矩形 12"/>
          <p:cNvSpPr/>
          <p:nvPr/>
        </p:nvSpPr>
        <p:spPr>
          <a:xfrm>
            <a:off x="4859338" y="2517775"/>
            <a:ext cx="1512887" cy="431800"/>
          </a:xfrm>
          <a:prstGeom prst="rect">
            <a:avLst/>
          </a:prstGeom>
          <a:solidFill>
            <a:srgbClr val="99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步驟三</a:t>
            </a:r>
          </a:p>
        </p:txBody>
      </p:sp>
      <p:sp>
        <p:nvSpPr>
          <p:cNvPr id="14" name="矩形 13"/>
          <p:cNvSpPr/>
          <p:nvPr/>
        </p:nvSpPr>
        <p:spPr>
          <a:xfrm>
            <a:off x="6931025" y="2517775"/>
            <a:ext cx="1512888" cy="431800"/>
          </a:xfrm>
          <a:prstGeom prst="rect">
            <a:avLst/>
          </a:prstGeom>
          <a:solidFill>
            <a:srgbClr val="99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步驟四</a:t>
            </a:r>
          </a:p>
        </p:txBody>
      </p:sp>
    </p:spTree>
    <p:extLst>
      <p:ext uri="{BB962C8B-B14F-4D97-AF65-F5344CB8AC3E}">
        <p14:creationId xmlns:p14="http://schemas.microsoft.com/office/powerpoint/2010/main" val="19310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4"/>
          <p:cNvSpPr txBox="1">
            <a:spLocks noChangeArrowheads="1"/>
          </p:cNvSpPr>
          <p:nvPr/>
        </p:nvSpPr>
        <p:spPr bwMode="auto">
          <a:xfrm>
            <a:off x="3635375" y="333375"/>
            <a:ext cx="223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buFontTx/>
              <a:buNone/>
              <a:defRPr/>
            </a:pPr>
            <a:r>
              <a:rPr kumimoji="0"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簡報大綱</a:t>
            </a:r>
          </a:p>
        </p:txBody>
      </p:sp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3252788" y="1063625"/>
            <a:ext cx="37433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200000"/>
              </a:lnSpc>
              <a:buFont typeface="Arial" pitchFamily="34" charset="0"/>
              <a:buNone/>
              <a:defRPr/>
            </a:pPr>
            <a:r>
              <a:rPr kumimoji="0" lang="zh-TW" altLang="en-US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●保障計劃說明</a:t>
            </a:r>
            <a:endParaRPr kumimoji="0" lang="en-US" altLang="zh-TW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  <a:defRPr/>
            </a:pPr>
            <a:r>
              <a:rPr kumimoji="0" lang="zh-TW" altLang="en-US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●投保流程、文件</a:t>
            </a:r>
            <a:endParaRPr kumimoji="0" lang="en-US" altLang="zh-TW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  <a:defRPr/>
            </a:pPr>
            <a:r>
              <a:rPr kumimoji="0" lang="zh-TW" altLang="en-US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●加退保流程、文件</a:t>
            </a:r>
            <a:endParaRPr kumimoji="0" lang="en-US" altLang="zh-TW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  <a:buFontTx/>
              <a:buNone/>
              <a:defRPr/>
            </a:pPr>
            <a:r>
              <a:rPr kumimoji="0" lang="zh-TW" altLang="en-US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●理賠程序、文件</a:t>
            </a:r>
            <a:endParaRPr kumimoji="0" lang="en-US" altLang="zh-TW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  <a:buFontTx/>
              <a:buNone/>
              <a:defRPr/>
            </a:pPr>
            <a:r>
              <a:rPr kumimoji="0" lang="zh-TW" altLang="en-US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●Ｑ＆Ａ</a:t>
            </a:r>
            <a:endParaRPr kumimoji="0" lang="en-US" altLang="zh-TW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  <a:defRPr/>
            </a:pPr>
            <a:endParaRPr kumimoji="0" lang="en-US" altLang="zh-TW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3971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403589" y="282956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理賠申請應附文件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13372"/>
              </p:ext>
            </p:extLst>
          </p:nvPr>
        </p:nvGraphicFramePr>
        <p:xfrm>
          <a:off x="947315" y="990844"/>
          <a:ext cx="7200900" cy="5070043"/>
        </p:xfrm>
        <a:graphic>
          <a:graphicData uri="http://schemas.openxmlformats.org/drawingml/2006/table">
            <a:tbl>
              <a:tblPr/>
              <a:tblGrid>
                <a:gridCol w="4151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81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應備文件</a:t>
                      </a: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意外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身故</a:t>
                      </a: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意外失能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傷害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醫療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8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理賠申請書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99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死亡證明書</a:t>
                      </a: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8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相驗屍體證明書</a:t>
                      </a: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除戶戶籍謄本</a:t>
                      </a: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8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受益人戶籍謄本</a:t>
                      </a: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8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診斷證明書</a:t>
                      </a: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✔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8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失能診斷書</a:t>
                      </a:r>
                      <a:endParaRPr kumimoji="1" lang="en-US" altLang="zh-TW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8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醫療單據</a:t>
                      </a:r>
                      <a:endParaRPr kumimoji="1" lang="en-US" altLang="zh-TW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✔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8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意外傷害證明</a:t>
                      </a: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✔</a:t>
                      </a:r>
                    </a:p>
                  </a:txBody>
                  <a:tcPr marL="91442" marR="91442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229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916549" y="282956"/>
            <a:ext cx="3262433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理賠文件說明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" b="65134"/>
          <a:stretch/>
        </p:blipFill>
        <p:spPr bwMode="auto">
          <a:xfrm>
            <a:off x="383797" y="1364028"/>
            <a:ext cx="8376405" cy="412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053E316-AF59-4F77-9208-4A24609F1370}"/>
              </a:ext>
            </a:extLst>
          </p:cNvPr>
          <p:cNvSpPr/>
          <p:nvPr/>
        </p:nvSpPr>
        <p:spPr>
          <a:xfrm>
            <a:off x="3839879" y="5805264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接續下頁</a:t>
            </a:r>
          </a:p>
        </p:txBody>
      </p:sp>
    </p:spTree>
    <p:extLst>
      <p:ext uri="{BB962C8B-B14F-4D97-AF65-F5344CB8AC3E}">
        <p14:creationId xmlns:p14="http://schemas.microsoft.com/office/powerpoint/2010/main" val="474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-0.3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8BA4CE4-66EB-437D-AEB1-2EF8CF837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9"/>
          <a:stretch/>
        </p:blipFill>
        <p:spPr bwMode="auto">
          <a:xfrm>
            <a:off x="611560" y="764704"/>
            <a:ext cx="6408712" cy="587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2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-0.3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68313" y="908050"/>
            <a:ext cx="8229600" cy="51181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en-US" altLang="zh-TW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Ｑ＆Ａ</a:t>
            </a:r>
            <a:br>
              <a:rPr lang="zh-TW" alt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935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如有本國大專校院學籍身份者可為承保對象，但需檢附「居留證號」。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10623" y="105273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陸生或外籍學生是否可投保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?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91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可以，如前往之地區經外交部公佈國外旅遊警示分級表為「紅色警示區」為不保，如有疑慮請洽本公司服務窗口。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分派至國外之實習學生是否可投保？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72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本專案僅承保具大專校院身份之實習學生，如交換學生非為實習學生，將不適用本專案。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交換學生是否可投保？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847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可使用系所或學校行政單位圓戳章，但需有「學校名稱」，代表人章用印可以系所或學校行政單位主任亦可。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投保要保單位用印有無限制？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335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3239" y="2420888"/>
            <a:ext cx="80648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本專案服務窗口係依教育部提供之全國大專院校名單配置，全省各大專院校名單配置可自本公司官方網站→商品櫥窗→ 團體傷害險→大專校院校外實習學生團體保險→十二、投保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加退保程序服務窗口進行下載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l"/>
              <a:defRPr/>
            </a:pP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如遇投保之大專校院查無服務窗口，可請洽總公司傷害暨健康險部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(02)2507-5335#653  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黃先生、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#618  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黃先生。</a:t>
            </a:r>
          </a:p>
          <a:p>
            <a:pPr>
              <a:defRPr/>
            </a:pP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76747" y="980728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投保學校如查無服務窗口，</a:t>
            </a:r>
            <a:endParaRPr lang="en-US" altLang="zh-TW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要如何處理？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63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本專案要保書載明保險期間為午夜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時，如學校要求保險日期為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時起保，可自行更正要保書保險期間為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時，本公司亦可配合。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要保書上保險起始日須為</a:t>
            </a:r>
            <a:endParaRPr lang="en-US" altLang="zh-TW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午夜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還是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14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915816" y="282956"/>
            <a:ext cx="3263900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保障計劃說明</a:t>
            </a:r>
          </a:p>
        </p:txBody>
      </p:sp>
      <p:sp>
        <p:nvSpPr>
          <p:cNvPr id="7" name="矩形 12"/>
          <p:cNvSpPr>
            <a:spLocks noChangeArrowheads="1"/>
          </p:cNvSpPr>
          <p:nvPr/>
        </p:nvSpPr>
        <p:spPr bwMode="auto">
          <a:xfrm>
            <a:off x="468313" y="908050"/>
            <a:ext cx="8135937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保障範圍：</a:t>
            </a: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凡非因疾病所引起的外來突發事故。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承保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小時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如：天災、交通意外等事故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酒後駕車、自殺不予理賠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保障對象：</a:t>
            </a: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教育部所轄之各級公、私立大專校院具有學籍之校外實習學生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以記載於被保險人名冊內者為限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履約期間：</a:t>
            </a: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08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00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07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止。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保險期間：</a:t>
            </a: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可投保一年、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個月、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個月、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個月、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個月、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個月、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個月、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個月、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個月、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個月、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個月、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個月、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超過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日不滿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個月視為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個月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defRPr/>
            </a:pPr>
            <a:endParaRPr lang="en-US" altLang="zh-TW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投保人數：</a:t>
            </a: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每張保單最低投保人數為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人，如未滿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人請洽本公司個人傷害保險專案。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一律採記名入單，如需印製團體保險卡，請於要保書上載明。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7872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需於「保期開始前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個工作日」完成要保申請文件送件。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需多久前須完成要保？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742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51520" y="2565400"/>
            <a:ext cx="87849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為符合本公司承保通報作業，僅接受保險起保日距現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日以前之投保。</a:t>
            </a:r>
          </a:p>
          <a:p>
            <a:pPr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例：今日為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111/09/25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，僅接受保險起保日為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111/11/24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以前之投保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保險起保日之約定是否有限定？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144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於要保申請文件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加退保申請文件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「收齊後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個工作日」完成保單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批單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、收據寄發。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如投保人數眾多，提供「名冊電子檔」更能加速保單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批單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製作。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要保送件後，多久可以收到</a:t>
            </a:r>
            <a:endParaRPr lang="en-US" altLang="zh-TW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保單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批單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、收據？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95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收到保單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批單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及收據後，需於保期開始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日內完成保費繳納。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保費需於何時完成繳納？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15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匯款繳費：由本公司各服務窗口提供銀行匯款帳號。</a:t>
            </a:r>
          </a:p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超商繳費：保費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萬以內，可提供超商繳費單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請於要保時告知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繳費方式為何？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52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意外傷害事故是指非由疾病引起的外來、突發事故。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l"/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自殺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係屬被保險人故意行為，為本保險除外責任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原因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之一，本公司不負給付保險金之責任。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何謂意外事故？</a:t>
            </a:r>
            <a:endParaRPr lang="en-US" altLang="zh-TW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自殺是否可以申請理賠？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503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980728"/>
            <a:ext cx="76328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學生若不幸罹患新冠肺炎，是否可以理賠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>
              <a:defRPr/>
            </a:pP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3105835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本保單承保範圍僅含意外事故，所謂意外事故包含非由疾病引起之外來突發事故，故新冠肺炎不在此合約之理賠範圍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4952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被保險人飲酒後駕（騎）車，其吐氣或血液所含酒精成份超過道路交通法令規定標準者，致成死亡、失能或傷害時本公司不負給付保險保險金責任。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酒駕事故可否申請理賠？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8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可以來電話與本公司服務窗口索取理賠申請書或新光產物網站「大專校院校外實習學生團體保險」下載理賠申請書，並檢附相關理賠應附文件寄至本公司，本公司將協助被保險人理賠申請作業。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理賠申請書要如何索取？</a:t>
            </a:r>
            <a:b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理賠要向誰申請？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889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由本保險所生的權利，自得為請求之日起，經過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年不行使而消滅。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理賠申請期限？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61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915816" y="282956"/>
            <a:ext cx="3263900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保障計劃說明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99225"/>
              </p:ext>
            </p:extLst>
          </p:nvPr>
        </p:nvGraphicFramePr>
        <p:xfrm>
          <a:off x="541468" y="1772816"/>
          <a:ext cx="7848600" cy="22256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8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項目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承保內容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保險額度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意外身故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200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意外失能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依失能等級給付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~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200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C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實支實付醫療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限門診、急診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最高給付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D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住院日額醫療保障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每日給付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1,000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元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C+D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項目合計最高給付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T="45733" marB="45733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矩形 12"/>
          <p:cNvSpPr>
            <a:spLocks noChangeArrowheads="1"/>
          </p:cNvSpPr>
          <p:nvPr/>
        </p:nvSpPr>
        <p:spPr bwMode="auto">
          <a:xfrm>
            <a:off x="553094" y="1383088"/>
            <a:ext cx="79893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保障內容：                                                                                                 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單位：新臺幣</a:t>
            </a:r>
            <a:endParaRPr lang="en-US" altLang="zh-TW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7322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本公司收到理賠申請書及應檢附文件後，經案件審核無誤後於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日內給付。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理賠作業需要幾天？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294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650" y="2565400"/>
            <a:ext cx="7704138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民法第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1138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條規定：「法定繼承人及其順序」繼承人，除配偶外，依下列順序繼承：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直系血親卑親屬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子女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父母。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兄弟姊妹。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祖父母。</a:t>
            </a:r>
          </a:p>
          <a:p>
            <a:pPr marL="457200" indent="-457200">
              <a:buFont typeface="Wingdings" pitchFamily="2" charset="2"/>
              <a:buChar char="l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不論哪一順位的繼承人，都必須跟被繼承人之「配偶」共同繼承。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身故保險金受益人為法定繼承人，係指哪些親屬？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151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如何找到本公司官網資訊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95027" y="1751172"/>
            <a:ext cx="7704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可鍵入關鍵字搜尋「新光產物」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/>
          <a:srcRect t="15188" r="19822" b="23208"/>
          <a:stretch/>
        </p:blipFill>
        <p:spPr bwMode="auto">
          <a:xfrm>
            <a:off x="323850" y="2636838"/>
            <a:ext cx="4305300" cy="3455987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3850" y="2636838"/>
            <a:ext cx="3095625" cy="36036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/>
          <a:srcRect l="893" t="14704" r="11711" b="5564"/>
          <a:stretch/>
        </p:blipFill>
        <p:spPr bwMode="auto">
          <a:xfrm>
            <a:off x="4664622" y="2628900"/>
            <a:ext cx="4119563" cy="3455987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29150" y="2628900"/>
            <a:ext cx="2895600" cy="358775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474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251520" y="1052736"/>
            <a:ext cx="856895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如何找到本公司官網資訊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3528" y="1751172"/>
            <a:ext cx="81756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進入本公司官網，至「商品櫥窗」</a:t>
            </a:r>
            <a:r>
              <a:rPr lang="zh-TW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「團體傷害險」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「大專校院校外實習學生團體保險」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7CD6252-335D-4832-A962-3DE784CE6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86" y="2705279"/>
            <a:ext cx="7976920" cy="3753544"/>
          </a:xfrm>
          <a:prstGeom prst="rect">
            <a:avLst/>
          </a:prstGeom>
        </p:spPr>
      </p:pic>
      <p:sp>
        <p:nvSpPr>
          <p:cNvPr id="3" name="框架 2">
            <a:extLst>
              <a:ext uri="{FF2B5EF4-FFF2-40B4-BE49-F238E27FC236}">
                <a16:creationId xmlns:a16="http://schemas.microsoft.com/office/drawing/2014/main" id="{EB1F31F9-7058-45FE-ACC1-E963C75B247B}"/>
              </a:ext>
            </a:extLst>
          </p:cNvPr>
          <p:cNvSpPr/>
          <p:nvPr/>
        </p:nvSpPr>
        <p:spPr>
          <a:xfrm>
            <a:off x="2483768" y="3645024"/>
            <a:ext cx="2088232" cy="36004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14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539750" y="27813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報告結束，感謝聆聽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!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42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915816" y="282956"/>
            <a:ext cx="3263900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保障計劃說明</a:t>
            </a:r>
          </a:p>
        </p:txBody>
      </p:sp>
      <p:sp>
        <p:nvSpPr>
          <p:cNvPr id="4" name="矩形 12"/>
          <p:cNvSpPr>
            <a:spLocks noChangeArrowheads="1"/>
          </p:cNvSpPr>
          <p:nvPr/>
        </p:nvSpPr>
        <p:spPr bwMode="auto">
          <a:xfrm>
            <a:off x="468313" y="908050"/>
            <a:ext cx="8135937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身故保險金：</a:t>
            </a: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被保險人於本契約有效期間內遭受契約約定的意外傷害事故，自意外傷害事故發生之日起一百八十日以內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死亡者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，本公司按該被保險人保險金額給付身故保險金。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但超過一百八十日死亡者，受益人若能證明被保險人之死亡與該意外傷害事故具有因果關係者，不在此限。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失能保險金：</a:t>
            </a: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被保險人於本契約有效期間內遭受契約約定的意外傷害事故，自意外傷害事故發生之日起一百八十日以內致成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附表所列失能程度之一者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，本公司給付失能保險金，其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金額按該表所列之給付比例計算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但超過一百八十日致成失能者，受益人若能證明被保險人之失能與該意外傷害事故具有因果關係者，不在此限。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271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915816" y="282956"/>
            <a:ext cx="3263900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保障計劃說明</a:t>
            </a:r>
          </a:p>
        </p:txBody>
      </p:sp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468313" y="908050"/>
            <a:ext cx="813593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傷害醫療保險金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實支實付型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被保險人於本契約有效期間內遭受契約約定的意外傷害事故，自意外傷害事故發生之日起一百八十日以內，經登記合格的醫院或診所以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門診方式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治療者，本公司就其實際醫療費用，超過全民健康保險給付部分或不屬全民健康保險給付範圍之費用，給付「實支實付傷害醫療保險金」。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倘被保險人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不以全民健康保險之保險對象身分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治療或被保險人前往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不具有全民健康保險之醫院或診所治療者，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致該項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醫療費用無法獲得全民健康保險給付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，本公司依被保險人實際支付之該項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醫療費用之百分之六十五給付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，但最高給付金額仍受前項之限制。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傷害醫療保險金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日額型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被保險人於本契約有效期間內遭受契約約定的意外傷害事故，自意外傷害事故發生之日起一百八十日以內，經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登記合格的醫院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治療者，本公司就其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住院日數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給付保險單所載的「住院保險金」。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291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915816" y="282956"/>
            <a:ext cx="3263900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保障計劃說明</a:t>
            </a:r>
          </a:p>
        </p:txBody>
      </p:sp>
      <p:sp>
        <p:nvSpPr>
          <p:cNvPr id="7" name="矩形 12"/>
          <p:cNvSpPr>
            <a:spLocks noChangeArrowheads="1"/>
          </p:cNvSpPr>
          <p:nvPr/>
        </p:nvSpPr>
        <p:spPr bwMode="auto">
          <a:xfrm>
            <a:off x="468313" y="908050"/>
            <a:ext cx="813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保險費：                                                                                          </a:t>
            </a:r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單位：新臺幣 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                                                                             </a:t>
            </a:r>
          </a:p>
          <a:p>
            <a:pPr>
              <a:defRPr/>
            </a:pP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721073A-4762-4089-A61A-7AC734CB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038904"/>
            <a:ext cx="4392488" cy="52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915816" y="282956"/>
            <a:ext cx="3263900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保障計劃說明</a:t>
            </a:r>
          </a:p>
        </p:txBody>
      </p:sp>
      <p:sp>
        <p:nvSpPr>
          <p:cNvPr id="4" name="矩形 12"/>
          <p:cNvSpPr>
            <a:spLocks noChangeArrowheads="1"/>
          </p:cNvSpPr>
          <p:nvPr/>
        </p:nvSpPr>
        <p:spPr bwMode="auto">
          <a:xfrm>
            <a:off x="251521" y="908050"/>
            <a:ext cx="83527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受益人：</a:t>
            </a: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身故保險金如未指定者，視為法定繼承人；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如需指定受益人，需經被保險人簽名。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失能保險金及醫療保險金受益人為被保險人本人。</a:t>
            </a:r>
          </a:p>
        </p:txBody>
      </p:sp>
    </p:spTree>
    <p:extLst>
      <p:ext uri="{BB962C8B-B14F-4D97-AF65-F5344CB8AC3E}">
        <p14:creationId xmlns:p14="http://schemas.microsoft.com/office/powerpoint/2010/main" val="180330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429511" y="282956"/>
            <a:ext cx="2236511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投保流程</a:t>
            </a:r>
          </a:p>
        </p:txBody>
      </p:sp>
      <p:sp>
        <p:nvSpPr>
          <p:cNvPr id="5" name="矩形 4"/>
          <p:cNvSpPr/>
          <p:nvPr/>
        </p:nvSpPr>
        <p:spPr>
          <a:xfrm>
            <a:off x="267568" y="3096503"/>
            <a:ext cx="1296516" cy="20161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至本公司官網「商品櫥窗」、「團體傷害險」、「大專校院校外實習學生團體保險」查詢保障內容、各據點服務窗口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(※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1692275" y="3933825"/>
            <a:ext cx="358775" cy="2873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67568" y="2531644"/>
            <a:ext cx="1296517" cy="431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步驟一</a:t>
            </a:r>
          </a:p>
        </p:txBody>
      </p:sp>
      <p:sp>
        <p:nvSpPr>
          <p:cNvPr id="9" name="文字版面配置區 19"/>
          <p:cNvSpPr txBox="1">
            <a:spLocks/>
          </p:cNvSpPr>
          <p:nvPr/>
        </p:nvSpPr>
        <p:spPr bwMode="auto">
          <a:xfrm>
            <a:off x="2123728" y="3103367"/>
            <a:ext cx="1296517" cy="2016125"/>
          </a:xfrm>
          <a:prstGeom prst="rect">
            <a:avLst/>
          </a:prstGeom>
          <a:solidFill>
            <a:schemeClr val="accent1">
              <a:lumMod val="7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zh-TW" altLang="en-US" sz="1400" b="1">
                <a:latin typeface="微軟正黑體" pitchFamily="34" charset="-120"/>
                <a:ea typeface="微軟正黑體" pitchFamily="34" charset="-120"/>
              </a:rPr>
              <a:t>下載要保書、名冊填寫完成並</a:t>
            </a:r>
            <a:r>
              <a:rPr lang="en-US" altLang="zh-TW" sz="1400" b="1">
                <a:latin typeface="微軟正黑體" pitchFamily="34" charset="-120"/>
                <a:ea typeface="微軟正黑體" pitchFamily="34" charset="-120"/>
              </a:rPr>
              <a:t>email</a:t>
            </a:r>
            <a:r>
              <a:rPr lang="zh-TW" altLang="en-US" sz="1400" b="1">
                <a:latin typeface="微軟正黑體" pitchFamily="34" charset="-120"/>
                <a:ea typeface="微軟正黑體" pitchFamily="34" charset="-120"/>
              </a:rPr>
              <a:t>或傳真至本公司服務窗口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版面配置區 19"/>
          <p:cNvSpPr txBox="1">
            <a:spLocks/>
          </p:cNvSpPr>
          <p:nvPr/>
        </p:nvSpPr>
        <p:spPr bwMode="auto">
          <a:xfrm>
            <a:off x="7574754" y="3101079"/>
            <a:ext cx="1296517" cy="2016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marL="0" indent="0" algn="ctr" eaLnBrk="0" hangingPunct="0">
              <a:spcBef>
                <a:spcPct val="20000"/>
              </a:spcBef>
              <a:buNone/>
              <a:defRPr sz="1400" b="1"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zh-TW" altLang="en-US" dirty="0"/>
              <a:t>繳交保險費</a:t>
            </a:r>
            <a:endParaRPr lang="en-US" altLang="zh-TW" dirty="0"/>
          </a:p>
        </p:txBody>
      </p:sp>
      <p:sp>
        <p:nvSpPr>
          <p:cNvPr id="11" name="文字版面配置區 19"/>
          <p:cNvSpPr txBox="1">
            <a:spLocks/>
          </p:cNvSpPr>
          <p:nvPr/>
        </p:nvSpPr>
        <p:spPr bwMode="auto">
          <a:xfrm>
            <a:off x="3923928" y="3096503"/>
            <a:ext cx="1296517" cy="2016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 eaLnBrk="0" hangingPunct="0">
              <a:spcBef>
                <a:spcPct val="20000"/>
              </a:spcBef>
              <a:buNone/>
              <a:defRPr sz="1400" b="1"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zh-TW" altLang="en-US" dirty="0"/>
              <a:t>本公司進行審核及出單</a:t>
            </a:r>
            <a:endParaRPr lang="en-US" altLang="zh-TW" dirty="0"/>
          </a:p>
        </p:txBody>
      </p:sp>
      <p:sp>
        <p:nvSpPr>
          <p:cNvPr id="12" name="文字版面配置區 19"/>
          <p:cNvSpPr txBox="1">
            <a:spLocks/>
          </p:cNvSpPr>
          <p:nvPr/>
        </p:nvSpPr>
        <p:spPr bwMode="auto">
          <a:xfrm>
            <a:off x="5723975" y="3097647"/>
            <a:ext cx="1296517" cy="2016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 eaLnBrk="0" hangingPunct="0">
              <a:spcBef>
                <a:spcPct val="20000"/>
              </a:spcBef>
              <a:buNone/>
              <a:defRPr sz="1400" b="1"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zh-TW" altLang="en-US" dirty="0"/>
              <a:t>寄送保險單、收據及保險證</a:t>
            </a:r>
            <a:endParaRPr lang="en-US" altLang="zh-TW" dirty="0"/>
          </a:p>
        </p:txBody>
      </p:sp>
      <p:sp>
        <p:nvSpPr>
          <p:cNvPr id="13" name="向右箭號 12"/>
          <p:cNvSpPr/>
          <p:nvPr/>
        </p:nvSpPr>
        <p:spPr>
          <a:xfrm>
            <a:off x="3492500" y="3935413"/>
            <a:ext cx="358775" cy="287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5318125" y="3951288"/>
            <a:ext cx="358775" cy="287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146249" y="2531644"/>
            <a:ext cx="1296517" cy="431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步驟二</a:t>
            </a:r>
          </a:p>
        </p:txBody>
      </p:sp>
      <p:sp>
        <p:nvSpPr>
          <p:cNvPr id="16" name="矩形 15"/>
          <p:cNvSpPr/>
          <p:nvPr/>
        </p:nvSpPr>
        <p:spPr>
          <a:xfrm>
            <a:off x="3923928" y="2531644"/>
            <a:ext cx="1296517" cy="431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步驟三</a:t>
            </a:r>
          </a:p>
        </p:txBody>
      </p:sp>
      <p:sp>
        <p:nvSpPr>
          <p:cNvPr id="17" name="矩形 16"/>
          <p:cNvSpPr/>
          <p:nvPr/>
        </p:nvSpPr>
        <p:spPr>
          <a:xfrm>
            <a:off x="5723974" y="2549940"/>
            <a:ext cx="1296517" cy="431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步驟四</a:t>
            </a:r>
          </a:p>
        </p:txBody>
      </p:sp>
      <p:sp>
        <p:nvSpPr>
          <p:cNvPr id="18" name="矩形 17"/>
          <p:cNvSpPr/>
          <p:nvPr/>
        </p:nvSpPr>
        <p:spPr>
          <a:xfrm>
            <a:off x="7574754" y="2549940"/>
            <a:ext cx="1296517" cy="431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步驟五</a:t>
            </a:r>
          </a:p>
        </p:txBody>
      </p:sp>
      <p:sp>
        <p:nvSpPr>
          <p:cNvPr id="19" name="向右箭號 18"/>
          <p:cNvSpPr/>
          <p:nvPr/>
        </p:nvSpPr>
        <p:spPr>
          <a:xfrm>
            <a:off x="7095035" y="3950616"/>
            <a:ext cx="358775" cy="287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23528" y="547658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全省各大專院校名單配置可自本公司官方網站→ 商品櫥窗→團體傷害險→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大專校院校外實習學生團體保險→ 十二、投保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加退保程序服務窗口進行下載。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25489"/>
      </p:ext>
    </p:extLst>
  </p:cSld>
  <p:clrMapOvr>
    <a:masterClrMapping/>
  </p:clrMapOvr>
</p:sld>
</file>

<file path=ppt/theme/theme1.xml><?xml version="1.0" encoding="utf-8"?>
<a:theme xmlns:a="http://schemas.openxmlformats.org/drawingml/2006/main" name="sk封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首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3160</TotalTime>
  <Pages>0</Pages>
  <Words>2191</Words>
  <Characters>0</Characters>
  <Application>Microsoft Office PowerPoint</Application>
  <DocSecurity>0</DocSecurity>
  <PresentationFormat>如螢幕大小 (4:3)</PresentationFormat>
  <Lines>0</Lines>
  <Paragraphs>217</Paragraphs>
  <Slides>44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44</vt:i4>
      </vt:variant>
    </vt:vector>
  </HeadingPairs>
  <TitlesOfParts>
    <vt:vector size="54" baseType="lpstr">
      <vt:lpstr>Arial Unicode MS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sk封面</vt:lpstr>
      <vt:lpstr>sk首頁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黃浩庭</cp:lastModifiedBy>
  <cp:revision>260</cp:revision>
  <cp:lastPrinted>2022-07-21T07:06:41Z</cp:lastPrinted>
  <dcterms:created xsi:type="dcterms:W3CDTF">2014-12-24T08:18:06Z</dcterms:created>
  <dcterms:modified xsi:type="dcterms:W3CDTF">2022-07-27T06:38:09Z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KSOProductBuildVer">
    <vt:lpwstr>2052-10.1.0.5400</vt:lpwstr>
  </property>
</Properties>
</file>